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6791" autoAdjust="0"/>
  </p:normalViewPr>
  <p:slideViewPr>
    <p:cSldViewPr snapToGrid="0">
      <p:cViewPr>
        <p:scale>
          <a:sx n="50" d="100"/>
          <a:sy n="50" d="100"/>
        </p:scale>
        <p:origin x="273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그림 36" descr="개체, 시계이(가) 표시된 사진&#10;&#10;자동 생성된 설명">
            <a:extLst>
              <a:ext uri="{FF2B5EF4-FFF2-40B4-BE49-F238E27FC236}">
                <a16:creationId xmlns:a16="http://schemas.microsoft.com/office/drawing/2014/main" id="{ECE11D01-714F-448C-9A64-DDF7DD62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885" y="16510367"/>
            <a:ext cx="8934327" cy="3503182"/>
          </a:xfrm>
          <a:prstGeom prst="rect">
            <a:avLst/>
          </a:prstGeom>
        </p:spPr>
      </p:pic>
      <p:pic>
        <p:nvPicPr>
          <p:cNvPr id="27" name="그림 26">
            <a:extLst>
              <a:ext uri="{FF2B5EF4-FFF2-40B4-BE49-F238E27FC236}">
                <a16:creationId xmlns:a16="http://schemas.microsoft.com/office/drawing/2014/main" id="{CBF8F4B0-70AF-4056-8E58-100FA7A22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151" y="27900901"/>
            <a:ext cx="8906578" cy="5209051"/>
          </a:xfrm>
          <a:prstGeom prst="rect">
            <a:avLst/>
          </a:prstGeom>
        </p:spPr>
      </p:pic>
      <p:sp>
        <p:nvSpPr>
          <p:cNvPr id="28" name="직사각형 27">
            <a:extLst>
              <a:ext uri="{FF2B5EF4-FFF2-40B4-BE49-F238E27FC236}">
                <a16:creationId xmlns:a16="http://schemas.microsoft.com/office/drawing/2014/main" id="{E79AE37B-D535-4F0D-A48B-B916CACBF27D}"/>
              </a:ext>
            </a:extLst>
          </p:cNvPr>
          <p:cNvSpPr/>
          <p:nvPr/>
        </p:nvSpPr>
        <p:spPr>
          <a:xfrm>
            <a:off x="14713805" y="33034820"/>
            <a:ext cx="725102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7 Measured power reduction relative to CV</a:t>
            </a:r>
            <a:r>
              <a:rPr lang="en-US" altLang="ko-KR" sz="2400" b="1" kern="0" baseline="30000" dirty="0">
                <a:ln w="28575">
                  <a:noFill/>
                  <a:prstDash val="dash"/>
                </a:ln>
                <a:solidFill>
                  <a:prstClr val="black"/>
                </a:solidFill>
                <a:latin typeface="Arial" panose="020B0604020202020204" pitchFamily="34" charset="0"/>
                <a:cs typeface="Arial" panose="020B0604020202020204" pitchFamily="34" charset="0"/>
              </a:rPr>
              <a:t>2</a:t>
            </a: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 </a:t>
            </a:r>
          </a:p>
        </p:txBody>
      </p:sp>
      <p:sp>
        <p:nvSpPr>
          <p:cNvPr id="21" name="모서리가 둥근 직사각형 67">
            <a:extLst>
              <a:ext uri="{FF2B5EF4-FFF2-40B4-BE49-F238E27FC236}">
                <a16:creationId xmlns:a16="http://schemas.microsoft.com/office/drawing/2014/main" id="{FEC31C00-F4CE-48EE-8A54-8EEE876F050A}"/>
              </a:ext>
            </a:extLst>
          </p:cNvPr>
          <p:cNvSpPr/>
          <p:nvPr/>
        </p:nvSpPr>
        <p:spPr>
          <a:xfrm>
            <a:off x="1200150" y="3771899"/>
            <a:ext cx="27874912" cy="6228444"/>
          </a:xfrm>
          <a:prstGeom prst="roundRect">
            <a:avLst/>
          </a:prstGeom>
          <a:noFill/>
          <a:ln w="12700" cap="flat" cmpd="sng" algn="ctr">
            <a:solidFill>
              <a:sysClr val="windowText" lastClr="000000"/>
            </a:solidFill>
            <a:prstDash val="dash"/>
            <a:miter lim="800000"/>
          </a:ln>
          <a:effectLst/>
        </p:spPr>
        <p:txBody>
          <a:bodyPr rtlCol="0" anchor="ctr"/>
          <a:lstStyle/>
          <a:p>
            <a:pPr lvl="0" algn="ctr" defTabSz="457200" latinLnBrk="0">
              <a:defRPr/>
            </a:pPr>
            <a:r>
              <a:rPr kumimoji="0" lang="en-US" altLang="ko-KR" sz="8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 28V Modular Supply </a:t>
            </a:r>
            <a:r>
              <a:rPr lang="en-US" altLang="ko-KR" sz="8800" kern="0" dirty="0">
                <a:solidFill>
                  <a:prstClr val="black"/>
                </a:solidFill>
                <a:latin typeface="Arial" panose="020B0604020202020204" pitchFamily="34" charset="0"/>
                <a:cs typeface="Arial" panose="020B0604020202020204" pitchFamily="34" charset="0"/>
              </a:rPr>
              <a:t>Multiplying Pulser </a:t>
            </a:r>
          </a:p>
          <a:p>
            <a:pPr lvl="0" algn="ctr" defTabSz="457200" latinLnBrk="0">
              <a:defRPr/>
            </a:pPr>
            <a:r>
              <a:rPr lang="en-US" altLang="ko-KR" sz="8800" kern="0" dirty="0">
                <a:solidFill>
                  <a:prstClr val="black"/>
                </a:solidFill>
                <a:latin typeface="Arial" panose="020B0604020202020204" pitchFamily="34" charset="0"/>
                <a:cs typeface="Arial" panose="020B0604020202020204" pitchFamily="34" charset="0"/>
              </a:rPr>
              <a:t>With 60.6% Power Reduction Relative to CV</a:t>
            </a:r>
            <a:r>
              <a:rPr lang="en-US" altLang="ko-KR" sz="8800" kern="0" baseline="30000" dirty="0">
                <a:solidFill>
                  <a:prstClr val="black"/>
                </a:solidFill>
                <a:latin typeface="Arial" panose="020B0604020202020204" pitchFamily="34" charset="0"/>
                <a:cs typeface="Arial" panose="020B0604020202020204" pitchFamily="34" charset="0"/>
              </a:rPr>
              <a:t>2</a:t>
            </a:r>
            <a:r>
              <a:rPr lang="en-US" altLang="ko-KR" sz="8800" kern="0" dirty="0">
                <a:solidFill>
                  <a:prstClr val="black"/>
                </a:solidFill>
                <a:latin typeface="Arial" panose="020B0604020202020204" pitchFamily="34" charset="0"/>
                <a:cs typeface="Arial" panose="020B0604020202020204" pitchFamily="34" charset="0"/>
              </a:rPr>
              <a:t>f</a:t>
            </a:r>
            <a:endParaRPr kumimoji="0" lang="ko-KR" altLang="ko-KR" sz="8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a:t>
            </a:r>
            <a:endParaRPr kumimoji="0" lang="ko-KR" altLang="ko-KR" sz="1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altLang="ko-KR" sz="5000" kern="0" dirty="0" err="1">
                <a:solidFill>
                  <a:prstClr val="black"/>
                </a:solidFill>
                <a:latin typeface="Arial" panose="020B0604020202020204" pitchFamily="34" charset="0"/>
                <a:ea typeface="맑은 고딕" panose="020B0503020000020004" pitchFamily="50" charset="-127"/>
                <a:cs typeface="Arial" panose="020B0604020202020204" pitchFamily="34" charset="0"/>
              </a:rPr>
              <a:t>Kyu-Jin</a:t>
            </a:r>
            <a:r>
              <a:rPr lang="en-US" altLang="ko-KR" sz="5000" kern="0" dirty="0">
                <a:solidFill>
                  <a:prstClr val="black"/>
                </a:solidFill>
                <a:latin typeface="Arial" panose="020B0604020202020204" pitchFamily="34" charset="0"/>
                <a:ea typeface="맑은 고딕" panose="020B0503020000020004" pitchFamily="50" charset="-127"/>
                <a:cs typeface="Arial" panose="020B0604020202020204" pitchFamily="34" charset="0"/>
              </a:rPr>
              <a:t> Choi</a:t>
            </a: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Dong-Woo </a:t>
            </a:r>
            <a:r>
              <a:rPr kumimoji="0" lang="en-US" altLang="ko-KR" sz="5000" b="0" i="0" u="none" strike="noStrike" kern="0" cap="none" spc="0" normalizeH="0" baseline="0" noProof="0" dirty="0" err="1">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Jee</a:t>
            </a:r>
            <a:endParaRPr kumimoji="0" lang="ko-KR"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a:t>
            </a: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Department of Electronic Engineering,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Ajou University, Suwon, Korea</a:t>
            </a:r>
            <a:endParaRPr kumimoji="0" lang="ko-KR"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dwjee@ajou.ac.kr</a:t>
            </a:r>
            <a:endParaRPr kumimoji="0" lang="ko-KR"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2" name="모서리가 둥근 직사각형 68">
            <a:extLst>
              <a:ext uri="{FF2B5EF4-FFF2-40B4-BE49-F238E27FC236}">
                <a16:creationId xmlns:a16="http://schemas.microsoft.com/office/drawing/2014/main" id="{E626C89D-CC57-4476-9A26-034B92D81C0C}"/>
              </a:ext>
            </a:extLst>
          </p:cNvPr>
          <p:cNvSpPr/>
          <p:nvPr/>
        </p:nvSpPr>
        <p:spPr>
          <a:xfrm>
            <a:off x="1200150" y="10300342"/>
            <a:ext cx="27874912" cy="456023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 Abstract</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This poster presents a high voltage modular supply multiplying pulser in a 0.18-μm BCD CMOS process. </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The proposed supply voltage multiplying method achieves HV pulse generation with only low supply voltages. Control signal generator adopts the same method of modular supply voltage multiplying to suppress breakdown of device. </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The pulser was implemented for target load of 55pF. It generated up to 1MHz and 28V pulse from 1.2 and 5V supplies, and achieved a peak power reduction of 60.6% relative to CV</a:t>
            </a:r>
            <a:r>
              <a:rPr lang="en-US" altLang="ko-KR" sz="4000" kern="0" baseline="30000" dirty="0">
                <a:solidFill>
                  <a:prstClr val="black"/>
                </a:solidFill>
                <a:latin typeface="Arial" panose="020B0604020202020204" pitchFamily="34" charset="0"/>
                <a:cs typeface="Arial" panose="020B0604020202020204" pitchFamily="34" charset="0"/>
              </a:rPr>
              <a:t>2</a:t>
            </a:r>
            <a:r>
              <a:rPr lang="en-US" altLang="ko-KR" sz="4000" kern="0" dirty="0">
                <a:solidFill>
                  <a:prstClr val="black"/>
                </a:solidFill>
                <a:latin typeface="Arial" panose="020B0604020202020204" pitchFamily="34" charset="0"/>
                <a:cs typeface="Arial" panose="020B0604020202020204" pitchFamily="34" charset="0"/>
              </a:rPr>
              <a:t>f and a peak power efficiency of 47.4%. </a:t>
            </a:r>
          </a:p>
        </p:txBody>
      </p:sp>
      <p:sp>
        <p:nvSpPr>
          <p:cNvPr id="23" name="모서리가 둥근 직사각형 69">
            <a:extLst>
              <a:ext uri="{FF2B5EF4-FFF2-40B4-BE49-F238E27FC236}">
                <a16:creationId xmlns:a16="http://schemas.microsoft.com/office/drawing/2014/main" id="{F749EFB8-8EB0-4656-AFC1-E704FC9BF1BD}"/>
              </a:ext>
            </a:extLst>
          </p:cNvPr>
          <p:cNvSpPr/>
          <p:nvPr/>
        </p:nvSpPr>
        <p:spPr>
          <a:xfrm>
            <a:off x="1509935" y="15310540"/>
            <a:ext cx="27874912" cy="12160323"/>
          </a:xfrm>
          <a:prstGeom prst="roundRect">
            <a:avLst>
              <a:gd name="adj" fmla="val 6284"/>
            </a:avLst>
          </a:prstGeom>
          <a:noFill/>
          <a:ln w="12700" cap="flat" cmpd="sng" algn="ctr">
            <a:solidFill>
              <a:sysClr val="windowText" lastClr="000000"/>
            </a:solidFill>
            <a:prstDash val="dash"/>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II Proposed system</a:t>
            </a:r>
          </a:p>
          <a:p>
            <a:pPr marR="0" lvl="0" defTabSz="457200" eaLnBrk="1" fontAlgn="auto" latinLnBrk="0" hangingPunct="1">
              <a:lnSpc>
                <a:spcPct val="100000"/>
              </a:lnSpc>
              <a:spcBef>
                <a:spcPts val="0"/>
              </a:spcBef>
              <a:spcAft>
                <a:spcPts val="0"/>
              </a:spcAft>
              <a:buClrTx/>
              <a:buSzTx/>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4" name="모서리가 둥근 직사각형 70">
            <a:extLst>
              <a:ext uri="{FF2B5EF4-FFF2-40B4-BE49-F238E27FC236}">
                <a16:creationId xmlns:a16="http://schemas.microsoft.com/office/drawing/2014/main" id="{7A0E58DF-2570-4DEF-A455-4478927CF44C}"/>
              </a:ext>
            </a:extLst>
          </p:cNvPr>
          <p:cNvSpPr/>
          <p:nvPr/>
        </p:nvSpPr>
        <p:spPr>
          <a:xfrm>
            <a:off x="1200150" y="27635216"/>
            <a:ext cx="27927289" cy="13051774"/>
          </a:xfrm>
          <a:prstGeom prst="roundRect">
            <a:avLst>
              <a:gd name="adj" fmla="val 6284"/>
            </a:avLst>
          </a:prstGeom>
          <a:noFill/>
          <a:ln w="12700" cap="flat" cmpd="sng" algn="ctr">
            <a:solidFill>
              <a:sysClr val="windowText" lastClr="000000"/>
            </a:solidFill>
            <a:prstDash val="dash"/>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III Measurement</a:t>
            </a:r>
          </a:p>
        </p:txBody>
      </p:sp>
      <p:sp>
        <p:nvSpPr>
          <p:cNvPr id="30" name="모서리가 둥근 직사각형 76">
            <a:extLst>
              <a:ext uri="{FF2B5EF4-FFF2-40B4-BE49-F238E27FC236}">
                <a16:creationId xmlns:a16="http://schemas.microsoft.com/office/drawing/2014/main" id="{690E5175-09B6-4626-AE21-A3F36DD74F6D}"/>
              </a:ext>
            </a:extLst>
          </p:cNvPr>
          <p:cNvSpPr/>
          <p:nvPr/>
        </p:nvSpPr>
        <p:spPr>
          <a:xfrm>
            <a:off x="1234174" y="37266945"/>
            <a:ext cx="27893265" cy="3304721"/>
          </a:xfrm>
          <a:prstGeom prst="roundRect">
            <a:avLst>
              <a:gd name="adj" fmla="val 6284"/>
            </a:avLst>
          </a:prstGeom>
          <a:noFill/>
          <a:ln w="12700" cap="flat" cmpd="sng" algn="ctr">
            <a:noFill/>
            <a:prstDash val="dash"/>
            <a:miter lim="800000"/>
          </a:ln>
          <a:effectLst/>
        </p:spPr>
        <p:txBody>
          <a:bodyPr rtlCol="0" anchor="t"/>
          <a:lstStyle/>
          <a:p>
            <a:pPr lvl="0" defTabSz="457200" latinLnBrk="0">
              <a:defRPr/>
            </a:pPr>
            <a:r>
              <a:rPr lang="en-US" altLang="ko-KR" sz="5000" kern="0" dirty="0">
                <a:ln w="28575">
                  <a:noFill/>
                  <a:prstDash val="dash"/>
                </a:ln>
                <a:solidFill>
                  <a:prstClr val="black"/>
                </a:solidFill>
                <a:latin typeface="Arial" panose="020B0604020202020204" pitchFamily="34" charset="0"/>
                <a:cs typeface="Arial" panose="020B0604020202020204" pitchFamily="34" charset="0"/>
              </a:rPr>
              <a:t>IV </a:t>
            </a: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Conclusion</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We present a high-voltage pulser suitable for modern 0.18-μm BCD CMOS process.</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Using only 1.2V and 5V supply with supply voltage multiplying method and its control circuits, the proposed pulser successfully generates ~28V pulse for load of 55pF. </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Thanks to the restricted charge dumping and charge redistribution, the proposed pulser achieves up to 60.6% power reduction than CV</a:t>
            </a:r>
            <a:r>
              <a:rPr lang="en-US" altLang="ko-KR" sz="3200" kern="0" baseline="30000" dirty="0">
                <a:ln w="28575">
                  <a:noFill/>
                  <a:prstDash val="dash"/>
                </a:ln>
                <a:solidFill>
                  <a:prstClr val="black"/>
                </a:solidFill>
                <a:latin typeface="Arial" panose="020B0604020202020204" pitchFamily="34" charset="0"/>
                <a:cs typeface="Arial" panose="020B0604020202020204" pitchFamily="34" charset="0"/>
              </a:rPr>
              <a:t>2</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f, 47.4% power efficiency.</a:t>
            </a: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7" name="직선 연결선 6">
            <a:extLst>
              <a:ext uri="{FF2B5EF4-FFF2-40B4-BE49-F238E27FC236}">
                <a16:creationId xmlns:a16="http://schemas.microsoft.com/office/drawing/2014/main" id="{051C1802-403B-4123-8C01-D48ECC313348}"/>
              </a:ext>
            </a:extLst>
          </p:cNvPr>
          <p:cNvCxnSpPr>
            <a:cxnSpLocks/>
          </p:cNvCxnSpPr>
          <p:nvPr/>
        </p:nvCxnSpPr>
        <p:spPr>
          <a:xfrm>
            <a:off x="11815455" y="15310540"/>
            <a:ext cx="0" cy="1216032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직사각형 10">
            <a:extLst>
              <a:ext uri="{FF2B5EF4-FFF2-40B4-BE49-F238E27FC236}">
                <a16:creationId xmlns:a16="http://schemas.microsoft.com/office/drawing/2014/main" id="{92848016-738A-40BD-9667-991A8AF18248}"/>
              </a:ext>
            </a:extLst>
          </p:cNvPr>
          <p:cNvSpPr/>
          <p:nvPr/>
        </p:nvSpPr>
        <p:spPr>
          <a:xfrm>
            <a:off x="11757926" y="21043252"/>
            <a:ext cx="8615137" cy="6339812"/>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2 Top block diagram and circuit schematic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main pulser consists of 5 supply adder modules (SAMs) and output module (OM) connected in series.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is the supply voltage of the each module, and is also applied to the input of SAM</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5</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SAM adds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its input during φ1 for the output, or delivers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the output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The OM relays the input to the output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1</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or outputs ground level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Note that SAM never discharges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o</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0V in both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1</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and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which greatly saves the power consumption.</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In summary, proposed technique generates a high voltage pulse, which voltage is multiples of the supply voltage, without any high voltage sources.</a:t>
            </a:r>
          </a:p>
        </p:txBody>
      </p:sp>
      <p:sp>
        <p:nvSpPr>
          <p:cNvPr id="33" name="직사각형 32">
            <a:extLst>
              <a:ext uri="{FF2B5EF4-FFF2-40B4-BE49-F238E27FC236}">
                <a16:creationId xmlns:a16="http://schemas.microsoft.com/office/drawing/2014/main" id="{02A1FD19-0FB5-4B9F-ABC8-7E5E0BD822E8}"/>
              </a:ext>
            </a:extLst>
          </p:cNvPr>
          <p:cNvSpPr/>
          <p:nvPr/>
        </p:nvSpPr>
        <p:spPr>
          <a:xfrm>
            <a:off x="20411087" y="20568551"/>
            <a:ext cx="9009414" cy="6339812"/>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3 Top block diagram</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main pulser comprised five SAMs and an OM connected in series.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dd_5V</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5V is the supply voltage of each module and is applied to the input of SAM</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5</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pulser included a tunable six-phase output delay line (DL) that provides the switching time (</a:t>
            </a:r>
            <a:r>
              <a:rPr lang="en-US" altLang="ko-KR" sz="2600" kern="0" dirty="0" err="1">
                <a:ln w="28575">
                  <a:noFill/>
                  <a:prstDash val="dash"/>
                </a:ln>
                <a:solidFill>
                  <a:prstClr val="black"/>
                </a:solidFill>
                <a:latin typeface="Arial" panose="020B0604020202020204" pitchFamily="34" charset="0"/>
                <a:cs typeface="Arial" panose="020B0604020202020204" pitchFamily="34" charset="0"/>
              </a:rPr>
              <a:t>Δt</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signals for the main pulser controller.</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HV MOSFET with a low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GS</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5V and a high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DS</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up to 30V was used.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In this work, we present a modular design approach for the supply multiplying pulser and its control circuits in a 0.18-μm BCD CMOS process, achieving a high efficiency for driving a capacitive load.</a:t>
            </a:r>
          </a:p>
        </p:txBody>
      </p:sp>
      <p:cxnSp>
        <p:nvCxnSpPr>
          <p:cNvPr id="34" name="직선 연결선 33">
            <a:extLst>
              <a:ext uri="{FF2B5EF4-FFF2-40B4-BE49-F238E27FC236}">
                <a16:creationId xmlns:a16="http://schemas.microsoft.com/office/drawing/2014/main" id="{1E891266-7B71-4229-998D-E3ED6BFC0E2D}"/>
              </a:ext>
            </a:extLst>
          </p:cNvPr>
          <p:cNvCxnSpPr>
            <a:cxnSpLocks/>
          </p:cNvCxnSpPr>
          <p:nvPr/>
        </p:nvCxnSpPr>
        <p:spPr>
          <a:xfrm>
            <a:off x="20326216" y="15310540"/>
            <a:ext cx="0" cy="1216032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5" name="직사각형 34">
            <a:extLst>
              <a:ext uri="{FF2B5EF4-FFF2-40B4-BE49-F238E27FC236}">
                <a16:creationId xmlns:a16="http://schemas.microsoft.com/office/drawing/2014/main" id="{9F49705E-46BD-48D2-A9BE-C08786E860FE}"/>
              </a:ext>
            </a:extLst>
          </p:cNvPr>
          <p:cNvSpPr/>
          <p:nvPr/>
        </p:nvSpPr>
        <p:spPr>
          <a:xfrm>
            <a:off x="1509934" y="23682870"/>
            <a:ext cx="10391774" cy="3567259"/>
          </a:xfrm>
          <a:prstGeom prst="rect">
            <a:avLst/>
          </a:prstGeom>
        </p:spPr>
        <p:txBody>
          <a:bodyPr wrap="square">
            <a:spAutoFit/>
          </a:bodyPr>
          <a:lstStyle/>
          <a:p>
            <a:pPr lvl="0" algn="ctr" defTabSz="457200" latinLnBrk="0">
              <a:defRPr/>
            </a:pPr>
            <a:r>
              <a:rPr lang="en-US" altLang="ko-KR" sz="2400" b="1" kern="0" dirty="0">
                <a:solidFill>
                  <a:prstClr val="black"/>
                </a:solidFill>
                <a:latin typeface="Arial" panose="020B0604020202020204" pitchFamily="34" charset="0"/>
                <a:cs typeface="Arial" panose="020B0604020202020204" pitchFamily="34" charset="0"/>
              </a:rPr>
              <a:t>Fig. 1 Conventional architecture and operational concept of pulser.</a:t>
            </a:r>
            <a:endParaRPr lang="en-US" altLang="ko-KR" sz="2600" kern="0" dirty="0">
              <a:ln w="28575">
                <a:noFill/>
                <a:prstDash val="dash"/>
              </a:ln>
              <a:solidFill>
                <a:prstClr val="black"/>
              </a:solidFill>
              <a:latin typeface="Arial" panose="020B0604020202020204" pitchFamily="34" charset="0"/>
              <a:cs typeface="Arial" panose="020B0604020202020204" pitchFamily="34" charset="0"/>
            </a:endParaRP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(a): The stacked configuration with charge recycling achieves 32.8%</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power reduction of pulser in standard CMOS by connecting both</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electrodes of pMUT during the discharge phase. Output swing is</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also bounded around 13V due to n-well to substrate breakdown.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(b): Step-wise pulsing with additional a 2:1 switched-capacitor DC-DC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converter applied to 30V three-level pulser, which achieves 38 %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power reduction using charge recycling in HV CMOS process.</a:t>
            </a:r>
          </a:p>
        </p:txBody>
      </p:sp>
      <p:pic>
        <p:nvPicPr>
          <p:cNvPr id="3" name="그림 2" descr="전자기기, 회로이(가) 표시된 사진&#10;&#10;자동 생성된 설명">
            <a:extLst>
              <a:ext uri="{FF2B5EF4-FFF2-40B4-BE49-F238E27FC236}">
                <a16:creationId xmlns:a16="http://schemas.microsoft.com/office/drawing/2014/main" id="{2F6091F7-7C8C-470D-91CC-AF8DBFBC3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139" y="29100844"/>
            <a:ext cx="3359290" cy="3631927"/>
          </a:xfrm>
          <a:prstGeom prst="rect">
            <a:avLst/>
          </a:prstGeom>
        </p:spPr>
      </p:pic>
      <p:pic>
        <p:nvPicPr>
          <p:cNvPr id="5" name="그림 4" descr="텍스트, 지도, 앉아있는, 하얀색이(가) 표시된 사진&#10;&#10;자동 생성된 설명">
            <a:extLst>
              <a:ext uri="{FF2B5EF4-FFF2-40B4-BE49-F238E27FC236}">
                <a16:creationId xmlns:a16="http://schemas.microsoft.com/office/drawing/2014/main" id="{BB51D154-A08B-4CE4-A536-C244B5BA8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1136" y="28408912"/>
            <a:ext cx="7183396" cy="4330179"/>
          </a:xfrm>
          <a:prstGeom prst="rect">
            <a:avLst/>
          </a:prstGeom>
        </p:spPr>
      </p:pic>
      <p:sp>
        <p:nvSpPr>
          <p:cNvPr id="41" name="직사각형 40">
            <a:extLst>
              <a:ext uri="{FF2B5EF4-FFF2-40B4-BE49-F238E27FC236}">
                <a16:creationId xmlns:a16="http://schemas.microsoft.com/office/drawing/2014/main" id="{64B03B2E-26AD-429F-9309-563D7FD54F43}"/>
              </a:ext>
            </a:extLst>
          </p:cNvPr>
          <p:cNvSpPr/>
          <p:nvPr/>
        </p:nvSpPr>
        <p:spPr>
          <a:xfrm>
            <a:off x="1879852" y="33038956"/>
            <a:ext cx="507943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4 Chip microphotographs</a:t>
            </a:r>
          </a:p>
        </p:txBody>
      </p:sp>
      <p:sp>
        <p:nvSpPr>
          <p:cNvPr id="42" name="직사각형 41">
            <a:extLst>
              <a:ext uri="{FF2B5EF4-FFF2-40B4-BE49-F238E27FC236}">
                <a16:creationId xmlns:a16="http://schemas.microsoft.com/office/drawing/2014/main" id="{92B8B5A1-0862-4A7A-B925-17DCC9B80D9E}"/>
              </a:ext>
            </a:extLst>
          </p:cNvPr>
          <p:cNvSpPr/>
          <p:nvPr/>
        </p:nvSpPr>
        <p:spPr>
          <a:xfrm>
            <a:off x="7404697" y="33038956"/>
            <a:ext cx="6058920"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5 Measured output waveform</a:t>
            </a:r>
          </a:p>
        </p:txBody>
      </p:sp>
      <p:sp>
        <p:nvSpPr>
          <p:cNvPr id="51" name="직사각형 50">
            <a:extLst>
              <a:ext uri="{FF2B5EF4-FFF2-40B4-BE49-F238E27FC236}">
                <a16:creationId xmlns:a16="http://schemas.microsoft.com/office/drawing/2014/main" id="{41BBE108-668E-4B05-BF73-D1EB220FF3CA}"/>
              </a:ext>
            </a:extLst>
          </p:cNvPr>
          <p:cNvSpPr/>
          <p:nvPr/>
        </p:nvSpPr>
        <p:spPr>
          <a:xfrm>
            <a:off x="22852100" y="33038956"/>
            <a:ext cx="507943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Table I</a:t>
            </a:r>
          </a:p>
        </p:txBody>
      </p:sp>
      <p:cxnSp>
        <p:nvCxnSpPr>
          <p:cNvPr id="52" name="직선 연결선 51">
            <a:extLst>
              <a:ext uri="{FF2B5EF4-FFF2-40B4-BE49-F238E27FC236}">
                <a16:creationId xmlns:a16="http://schemas.microsoft.com/office/drawing/2014/main" id="{90A6A0A6-61DF-4E2F-821B-A1AB03FA3356}"/>
              </a:ext>
            </a:extLst>
          </p:cNvPr>
          <p:cNvCxnSpPr>
            <a:cxnSpLocks/>
          </p:cNvCxnSpPr>
          <p:nvPr/>
        </p:nvCxnSpPr>
        <p:spPr>
          <a:xfrm flipH="1">
            <a:off x="1200150" y="37293778"/>
            <a:ext cx="27908932"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4" name="그림 3" descr="시계이(가) 표시된 사진&#10;&#10;자동 생성된 설명">
            <a:extLst>
              <a:ext uri="{FF2B5EF4-FFF2-40B4-BE49-F238E27FC236}">
                <a16:creationId xmlns:a16="http://schemas.microsoft.com/office/drawing/2014/main" id="{F3FF6DDA-925D-4AAE-BACF-DACF9FA10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961" y="16263607"/>
            <a:ext cx="9573961" cy="4086795"/>
          </a:xfrm>
          <a:prstGeom prst="rect">
            <a:avLst/>
          </a:prstGeom>
        </p:spPr>
      </p:pic>
      <p:pic>
        <p:nvPicPr>
          <p:cNvPr id="9" name="그림 8">
            <a:extLst>
              <a:ext uri="{FF2B5EF4-FFF2-40B4-BE49-F238E27FC236}">
                <a16:creationId xmlns:a16="http://schemas.microsoft.com/office/drawing/2014/main" id="{0C455197-1E3C-4990-A2AE-7B1ED1CF3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6005" y="20274729"/>
            <a:ext cx="9145276" cy="3067478"/>
          </a:xfrm>
          <a:prstGeom prst="rect">
            <a:avLst/>
          </a:prstGeom>
        </p:spPr>
      </p:pic>
      <p:sp>
        <p:nvSpPr>
          <p:cNvPr id="38" name="직사각형 37">
            <a:extLst>
              <a:ext uri="{FF2B5EF4-FFF2-40B4-BE49-F238E27FC236}">
                <a16:creationId xmlns:a16="http://schemas.microsoft.com/office/drawing/2014/main" id="{CC6C5A1A-D69E-4305-BFC9-BBB37E42B0E0}"/>
              </a:ext>
            </a:extLst>
          </p:cNvPr>
          <p:cNvSpPr/>
          <p:nvPr/>
        </p:nvSpPr>
        <p:spPr>
          <a:xfrm>
            <a:off x="1596493" y="20157852"/>
            <a:ext cx="10667534" cy="492443"/>
          </a:xfrm>
          <a:prstGeom prst="rect">
            <a:avLst/>
          </a:prstGeom>
        </p:spPr>
        <p:txBody>
          <a:bodyPr wrap="square">
            <a:spAutoFit/>
          </a:bodyPr>
          <a:lstStyle/>
          <a:p>
            <a:pPr lvl="0" algn="ctr" defTabSz="457200" latinLnBrk="0">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(a)</a:t>
            </a:r>
          </a:p>
        </p:txBody>
      </p:sp>
      <p:sp>
        <p:nvSpPr>
          <p:cNvPr id="40" name="직사각형 39">
            <a:extLst>
              <a:ext uri="{FF2B5EF4-FFF2-40B4-BE49-F238E27FC236}">
                <a16:creationId xmlns:a16="http://schemas.microsoft.com/office/drawing/2014/main" id="{63BEC80B-280F-440F-B61A-2F0A48499405}"/>
              </a:ext>
            </a:extLst>
          </p:cNvPr>
          <p:cNvSpPr/>
          <p:nvPr/>
        </p:nvSpPr>
        <p:spPr>
          <a:xfrm>
            <a:off x="1309458" y="23185292"/>
            <a:ext cx="10667534" cy="492443"/>
          </a:xfrm>
          <a:prstGeom prst="rect">
            <a:avLst/>
          </a:prstGeom>
        </p:spPr>
        <p:txBody>
          <a:bodyPr wrap="square">
            <a:spAutoFit/>
          </a:bodyPr>
          <a:lstStyle/>
          <a:p>
            <a:pPr lvl="0" algn="ctr" defTabSz="457200" latinLnBrk="0">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(b)</a:t>
            </a:r>
          </a:p>
        </p:txBody>
      </p:sp>
      <p:pic>
        <p:nvPicPr>
          <p:cNvPr id="17" name="그림 16" descr="텍스트이(가) 표시된 사진&#10;&#10;자동 생성된 설명">
            <a:extLst>
              <a:ext uri="{FF2B5EF4-FFF2-40B4-BE49-F238E27FC236}">
                <a16:creationId xmlns:a16="http://schemas.microsoft.com/office/drawing/2014/main" id="{5A71FEE6-27DE-466A-8930-AAABB9461D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58866" y="16379862"/>
            <a:ext cx="8021625" cy="4576705"/>
          </a:xfrm>
          <a:prstGeom prst="rect">
            <a:avLst/>
          </a:prstGeom>
        </p:spPr>
      </p:pic>
      <p:sp>
        <p:nvSpPr>
          <p:cNvPr id="48" name="모서리가 둥근 직사각형 76">
            <a:extLst>
              <a:ext uri="{FF2B5EF4-FFF2-40B4-BE49-F238E27FC236}">
                <a16:creationId xmlns:a16="http://schemas.microsoft.com/office/drawing/2014/main" id="{6A711E17-6CB4-41C0-884D-6E9FD9C2E43F}"/>
              </a:ext>
            </a:extLst>
          </p:cNvPr>
          <p:cNvSpPr/>
          <p:nvPr/>
        </p:nvSpPr>
        <p:spPr>
          <a:xfrm>
            <a:off x="1509935" y="33581751"/>
            <a:ext cx="27341742" cy="3623537"/>
          </a:xfrm>
          <a:prstGeom prst="roundRect">
            <a:avLst>
              <a:gd name="adj" fmla="val 6284"/>
            </a:avLst>
          </a:prstGeom>
          <a:noFill/>
          <a:ln w="12700" cap="flat" cmpd="sng" algn="ctr">
            <a:noFill/>
            <a:prstDash val="dash"/>
            <a:miter lim="800000"/>
          </a:ln>
          <a:effectLst/>
        </p:spPr>
        <p:txBody>
          <a:bodyPr rtlCol="0" anchor="t"/>
          <a:lstStyle/>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The prototype with target load (C</a:t>
            </a:r>
            <a:r>
              <a:rPr lang="en-US" altLang="ko-KR" sz="3200" kern="0" baseline="-25000" dirty="0">
                <a:ln w="28575">
                  <a:noFill/>
                  <a:prstDash val="dash"/>
                </a:ln>
                <a:solidFill>
                  <a:prstClr val="black"/>
                </a:solidFill>
                <a:latin typeface="Arial" panose="020B0604020202020204" pitchFamily="34" charset="0"/>
                <a:cs typeface="Arial" panose="020B0604020202020204" pitchFamily="34" charset="0"/>
              </a:rPr>
              <a:t>L</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 of 55pF has been fabricated in 0.18-μm BCD CMOS process as shown in fig. 4 (DL: Delay Line, CSG: Control Signal Generator, LC: Level Convertor). </a:t>
            </a: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Transient response of the pulser at 1MHz is shown in fig. 5 with different multiplication, which is controlled by selecting SAMs and adjusting control signals.</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Regardless of operating frequency, measured power reductions than CV2f converge to about 60% (C</a:t>
            </a:r>
            <a:r>
              <a:rPr lang="en-US" altLang="ko-KR" sz="3200" kern="0" baseline="-25000" dirty="0">
                <a:ln w="28575">
                  <a:noFill/>
                  <a:prstDash val="dash"/>
                </a:ln>
                <a:solidFill>
                  <a:prstClr val="black"/>
                </a:solidFill>
                <a:latin typeface="Arial" panose="020B0604020202020204" pitchFamily="34" charset="0"/>
                <a:cs typeface="Arial" panose="020B0604020202020204" pitchFamily="34" charset="0"/>
              </a:rPr>
              <a:t>L</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 = 55pF) after proper switching time </a:t>
            </a:r>
            <a:r>
              <a:rPr lang="en-US" altLang="ko-KR" sz="3200" kern="0" dirty="0" err="1">
                <a:ln w="28575">
                  <a:noFill/>
                  <a:prstDash val="dash"/>
                </a:ln>
                <a:solidFill>
                  <a:prstClr val="black"/>
                </a:solidFill>
                <a:latin typeface="Arial" panose="020B0604020202020204" pitchFamily="34" charset="0"/>
                <a:cs typeface="Arial" panose="020B0604020202020204" pitchFamily="34" charset="0"/>
              </a:rPr>
              <a:t>Δt</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 is secured.</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Performance summary and comparison are shown in table I</a:t>
            </a:r>
          </a:p>
        </p:txBody>
      </p:sp>
      <p:pic>
        <p:nvPicPr>
          <p:cNvPr id="2" name="그림 1">
            <a:extLst>
              <a:ext uri="{FF2B5EF4-FFF2-40B4-BE49-F238E27FC236}">
                <a16:creationId xmlns:a16="http://schemas.microsoft.com/office/drawing/2014/main" id="{DD68DC1B-EE1A-4D91-ABD8-AEFE75DEF5A9}"/>
              </a:ext>
            </a:extLst>
          </p:cNvPr>
          <p:cNvPicPr>
            <a:picLocks noChangeAspect="1"/>
          </p:cNvPicPr>
          <p:nvPr/>
        </p:nvPicPr>
        <p:blipFill>
          <a:blip r:embed="rId9"/>
          <a:stretch>
            <a:fillRect/>
          </a:stretch>
        </p:blipFill>
        <p:spPr>
          <a:xfrm>
            <a:off x="22627023" y="28479356"/>
            <a:ext cx="5533114" cy="4135749"/>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703</Words>
  <Application>Microsoft Office PowerPoint</Application>
  <PresentationFormat>사용자 지정</PresentationFormat>
  <Paragraphs>71</Paragraphs>
  <Slides>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Arial</vt:lpstr>
      <vt:lpstr>Calibri</vt:lpstr>
      <vt:lpstr>Calibri Light</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최 규진</cp:lastModifiedBy>
  <cp:revision>28</cp:revision>
  <dcterms:created xsi:type="dcterms:W3CDTF">2018-03-08T06:02:33Z</dcterms:created>
  <dcterms:modified xsi:type="dcterms:W3CDTF">2020-04-21T14:28:00Z</dcterms:modified>
</cp:coreProperties>
</file>